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8"/>
  </p:notesMasterIdLst>
  <p:sldIdLst>
    <p:sldId id="256" r:id="rId2"/>
    <p:sldId id="302" r:id="rId3"/>
    <p:sldId id="293" r:id="rId4"/>
    <p:sldId id="295" r:id="rId5"/>
    <p:sldId id="300" r:id="rId6"/>
    <p:sldId id="304" r:id="rId7"/>
    <p:sldId id="303" r:id="rId8"/>
    <p:sldId id="301" r:id="rId9"/>
    <p:sldId id="305" r:id="rId10"/>
    <p:sldId id="296" r:id="rId11"/>
    <p:sldId id="285" r:id="rId12"/>
    <p:sldId id="306" r:id="rId13"/>
    <p:sldId id="298" r:id="rId14"/>
    <p:sldId id="270" r:id="rId15"/>
    <p:sldId id="307" r:id="rId16"/>
    <p:sldId id="299" r:id="rId17"/>
  </p:sldIdLst>
  <p:sldSz cx="12192000" cy="6858000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>
        <p:scale>
          <a:sx n="76" d="100"/>
          <a:sy n="76" d="100"/>
        </p:scale>
        <p:origin x="-49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D890382-4B79-4BC7-9BF3-4066F7CF90E0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FBBD67-A0F4-460E-86A7-F6CEC13E4B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5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D530-91FA-44A1-B7B9-9D4277D2C29E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3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DBFB-ED0E-4998-AF19-79F9A9756339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47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6533-DF60-4360-8E35-55ECC64FDE6F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48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A4D7-2044-426F-918C-FF977E347F1C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8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B7C-5D3E-471E-AA53-58ED196616C4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14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26A-C716-4559-9A4B-14594A32E5CF}" type="datetime1">
              <a:rPr lang="bg-BG" smtClean="0"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25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626C-3290-46F9-871F-84A55924BD87}" type="datetime1">
              <a:rPr lang="bg-BG" smtClean="0"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84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C27-0C12-4223-BF3E-663C234DF412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91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80AF-3179-4F6B-8CED-C92D22AD52B2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10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B306-DA8B-4242-A4C7-9529BF37C74A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74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4CA-4E39-409F-AD15-B59925153C43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6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2C12-A537-44DA-9EF2-03E0A61F24A3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82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4CC5-83C8-477A-B4C0-87C7B473F811}" type="datetime1">
              <a:rPr lang="bg-BG" smtClean="0"/>
              <a:t>5.7.2020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2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C4EE-86E9-4491-BBF4-67E1F770F7D7}" type="datetime1">
              <a:rPr lang="bg-BG" smtClean="0"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40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711-36AC-4BC3-ADBB-60D98D4CED99}" type="datetime1">
              <a:rPr lang="bg-BG" smtClean="0"/>
              <a:t>5.7.2020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650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191D-F959-4E65-8CD3-83ED9C12D2D7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87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6438-9D89-4869-A5A5-9F1108F4AE5C}" type="datetime1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19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3B583F-21B3-4D07-88F8-1FB7549F30F7}" type="datetime1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757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015" y="1363286"/>
            <a:ext cx="11272058" cy="4580313"/>
          </a:xfrm>
        </p:spPr>
        <p:txBody>
          <a:bodyPr>
            <a:noAutofit/>
          </a:bodyPr>
          <a:lstStyle/>
          <a:p>
            <a:r>
              <a:rPr lang="bg-BG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BG05M2OP001-2.01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-0001 „Подкрепа за успех“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Оперативна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„наука и образование за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2014 - 2020 г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ЗА ПРЕОДОЛЯВАНЕ НА ОБУЧИТЕЛНИ ЗАТРУДНЕНИЯ</a:t>
            </a:r>
          </a:p>
          <a:p>
            <a:r>
              <a:rPr lang="ru-RU" sz="2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ЧОВЕКЪТ И ПРИРОДАТА В 5 КЛАС И 6 КЛАС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UJITSU-J\Desktop\9 МАЙ РИСУУУУУУУ\104430779_3011552702266882_7527077911977968923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40" y="1202498"/>
            <a:ext cx="5791393" cy="48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UJITSU-J\Desktop\9 МАЙ РИСУУУУУУУ\105288717_3011552338933585_342386629119222869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5" y="932798"/>
            <a:ext cx="5278461" cy="52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430405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pic>
        <p:nvPicPr>
          <p:cNvPr id="11" name="Picture 2" descr="C:\Users\FUJITSU-J\Desktop\9 МАЙ РИСУУУУУУУ\105020124_3011562415599244_776697137404552385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4" y="897927"/>
            <a:ext cx="4944648" cy="49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FUJITSU-J\Desktop\9 МАЙ РИСУУУУУУУ\105302997_3011552665600219_2994408340288983853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634" y="1365337"/>
            <a:ext cx="4533350" cy="44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UJITSU-J\Desktop\9 МАЙ РИСУУУУУУУ\106985444_581034989465409_72193142110387005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11" y="735087"/>
            <a:ext cx="4662295" cy="53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FUJITSU-J\Desktop\9 МАЙ РИСУУУУУУУ\75640703_2731815843768385_10322965098727260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79" y="735087"/>
            <a:ext cx="4765136" cy="54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3075" name="Picture 3" descr="C:\Users\FUJITSU-J\Desktop\9 МАЙ РИСУУУУУУУ\106477842_275228587161487_495548808465907728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95" y="1486650"/>
            <a:ext cx="4860098" cy="47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UJITSU-J\Desktop\9 МАЙ РИСУУУУУУУ\75456695_571641723744413_751864673828953442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0" y="1284780"/>
            <a:ext cx="4536946" cy="49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pic>
        <p:nvPicPr>
          <p:cNvPr id="4098" name="Picture 2" descr="C:\Users\FUJITSU-J\Desktop\9 МАЙ РИСУУУУУУУ\106563349_3044374212282832_821313622216754088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53" y="837271"/>
            <a:ext cx="4340738" cy="518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UJITSU-J\Desktop\9 МАЙ РИСУУУУУУУ\106458839_726661498150174_6647068474020076188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68" y="866614"/>
            <a:ext cx="4563649" cy="53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FUJITSU-J\Desktop\9 МАЙ РИСУУУУУУУ\106453367_3095646083851834_72700061368949360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6" y="829033"/>
            <a:ext cx="5311036" cy="56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UJITSU-J\Desktop\9 МАЙ РИСУУУУУУУ\75640703_2731815843768385_10322965098727260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66" y="829032"/>
            <a:ext cx="4814171" cy="55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bg-B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</a:t>
            </a:r>
            <a:r>
              <a:rPr lang="bg-B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bg-B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СЕВДЖАН САЛИЕВА </a:t>
            </a:r>
            <a:endParaRPr lang="bg-BG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/>
              <a:t>изпълнение на дейност 3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Допълнително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учениците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5 и 6 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en-GB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Човекът и природата 5 клас  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часовете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уч.план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bg-BG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6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bg-BG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60ч.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GB" sz="1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</a:t>
            </a:r>
            <a:r>
              <a:rPr lang="en-GB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Човекът и природата 6 клас </a:t>
            </a:r>
            <a:endParaRPr lang="bg-BG" sz="1800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часовете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уч.план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6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60ч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26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Общи и 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926" y="1480039"/>
            <a:ext cx="116560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 5 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1.</a:t>
            </a:r>
            <a:r>
              <a:rPr lang="bg-BG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опълване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пропуски при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усвояване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знания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формиране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умения,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отнасящи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се до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обекти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явления,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свързани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със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Земята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Слънчевата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система;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основните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градивни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елементи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вещества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организми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;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топлинни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явления; свойства на вещества и смеси;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жизнени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процеси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многоклетъчни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организми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това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число и при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човека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2.Създаване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подходящи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условия за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активизиране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познавателната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дейност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преодоляване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обучителни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затруднения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учениците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Човекът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природата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предизвикване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интерес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към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предмета 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Цел 6 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клас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:1. </a:t>
            </a: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опълване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пропуски при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усвояване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основи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понятия,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свързани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движението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телата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видовете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сили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резултата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от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тяхното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действие,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основни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електрични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явления,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строеж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веществата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химични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реакции, свойства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основните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вещества, транспорт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веществата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многоклетъчните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организми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човек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дразнимост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движение,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размножаване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растеж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развитие; 2.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Създаване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подходящи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условия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активизиране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познавателната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дейност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преодоляване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обучителни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затруднения на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учениците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Човекът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природата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предизвикване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интерес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към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предмета 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035" y="1480039"/>
            <a:ext cx="11656029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Намаляване на броя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преждевременно напусналите 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образователната система.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Подобряване на постиженията 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учениците в риск от </a:t>
            </a:r>
            <a:r>
              <a:rPr lang="bg-BG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преждевременно </a:t>
            </a:r>
            <a:r>
              <a:rPr lang="bg-BG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напускане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 овладяване на ключови компетентности. 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Повишаване на професионалната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компетентност на педагогическите специалисти за оценяване 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риска от отпадане на учениците от </a:t>
            </a:r>
            <a:r>
              <a:rPr lang="bg-BG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образователната </a:t>
            </a:r>
            <a:r>
              <a:rPr lang="bg-BG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система.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bg-BG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Използване на системата за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кариерното 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ориентиране и консултиране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 подкрепа на ученици, които са в риск от преждевременно напускане на образователната 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система.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Оптимизиране на взаимодействието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училището с родителите на учениците от уязвимите групи и с местната общност за устойчивото задържане на учениците в училище. </a:t>
            </a:r>
            <a:endParaRPr lang="bg-BG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Създаване на мотивираща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позитивна среда за популяризиране на постиженията, компетентностите и творческите резултати на учениците 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bg-BG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междуучилищни</a:t>
            </a:r>
            <a:r>
              <a:rPr lang="bg-B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дейности и инициативи.</a:t>
            </a:r>
            <a:endParaRPr lang="en-GB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73121"/>
          </a:xfrm>
        </p:spPr>
        <p:txBody>
          <a:bodyPr/>
          <a:lstStyle/>
          <a:p>
            <a:r>
              <a:rPr lang="bg-BG" dirty="0" smtClean="0"/>
              <a:t>Постигнати цели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14087" y="1853525"/>
            <a:ext cx="10363826" cy="4346859"/>
          </a:xfrm>
        </p:spPr>
        <p:txBody>
          <a:bodyPr>
            <a:noAutofit/>
          </a:bodyPr>
          <a:lstStyle/>
          <a:p>
            <a:r>
              <a:rPr lang="bg-BG" sz="1800" dirty="0">
                <a:latin typeface="Arial" pitchFamily="34" charset="0"/>
                <a:cs typeface="Arial" pitchFamily="34" charset="0"/>
              </a:rPr>
              <a:t>Чрез дейностите по  проект „Подкрепа за успех” се  осигури допълнителна подкрепа  за преодоляване на обучителни затруднения  по Човекът и природата  за ученици от 5 клас. Групата по Човекът и природата   обхващаше 6 деца, предимно от с. Илийно, като програмата се реализира в рамките на 60 часа. Бяха реализирани мероприятия за подобряване на условията за равен достъп до училищно образование,бе засилена  мотивацията на учениците за участие в образователния процес, компенсирани пропуски  при усвояване на учебния материал.</a:t>
            </a:r>
          </a:p>
          <a:p>
            <a:r>
              <a:rPr lang="bg-BG" sz="1800" dirty="0" smtClean="0">
                <a:latin typeface="Arial" pitchFamily="34" charset="0"/>
                <a:cs typeface="Arial" pitchFamily="34" charset="0"/>
              </a:rPr>
              <a:t>. </a:t>
            </a:r>
            <a:endParaRPr lang="bg-BG" sz="1800" dirty="0">
              <a:latin typeface="Arial" pitchFamily="34" charset="0"/>
              <a:cs typeface="Arial" pitchFamily="34" charset="0"/>
            </a:endParaRPr>
          </a:p>
          <a:p>
            <a:endParaRPr lang="bg-BG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914087" y="926599"/>
            <a:ext cx="10363826" cy="5474201"/>
          </a:xfrm>
        </p:spPr>
        <p:txBody>
          <a:bodyPr>
            <a:normAutofit/>
          </a:bodyPr>
          <a:lstStyle/>
          <a:p>
            <a:endParaRPr lang="bg-BG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1800" dirty="0" smtClean="0">
                <a:latin typeface="Arial" pitchFamily="34" charset="0"/>
                <a:cs typeface="Arial" pitchFamily="34" charset="0"/>
              </a:rPr>
              <a:t>Учениците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разграничават веществата и в трите си агрегатни състояния , познават и дават примери за явленията дифузия и топлинно разширение .Познават начините за пренасяне на топлина чрез конвекция и топлопроводност .Интерес предизвикаха темите свързани със Слънчевата система и движенията на  Земята и Луната .Всички ученици от групата разграничават видовете смеси и начините за тяхното разделяне . Малко се затрудниха при изучаване на свойствата на кислорода , въглеродния диоксид и въздействието на веществата върху околната среда и здравето на човека .Интерес предизвикаха  темите свързани с клетката , наблюдение на клетки ,означаване  основни органи , системи и жизнени  процеси при растения , животни и човека .Трудности срещнаха при описване на процеса отделяни при растения и животни</a:t>
            </a: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40788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014608" y="463464"/>
            <a:ext cx="10262992" cy="53277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g-BG" dirty="0"/>
              <a:t> </a:t>
            </a:r>
            <a:endParaRPr lang="bg-BG" dirty="0" smtClean="0"/>
          </a:p>
          <a:p>
            <a:r>
              <a:rPr lang="bg-BG" sz="7200" dirty="0">
                <a:latin typeface="Arial" pitchFamily="34" charset="0"/>
                <a:cs typeface="Arial" pitchFamily="34" charset="0"/>
              </a:rPr>
              <a:t>Групата по Човекът и природата  </a:t>
            </a:r>
            <a:r>
              <a:rPr lang="bg-BG" sz="7200" dirty="0" smtClean="0">
                <a:latin typeface="Arial" pitchFamily="34" charset="0"/>
                <a:cs typeface="Arial" pitchFamily="34" charset="0"/>
              </a:rPr>
              <a:t>6 клас  се състои от  </a:t>
            </a:r>
            <a:r>
              <a:rPr lang="bg-BG" sz="7200" dirty="0">
                <a:latin typeface="Arial" pitchFamily="34" charset="0"/>
                <a:cs typeface="Arial" pitchFamily="34" charset="0"/>
              </a:rPr>
              <a:t>6 деца, предимно от с. Илийно, като програмата се реализира в рамките на 60 часа</a:t>
            </a:r>
            <a:r>
              <a:rPr lang="bg-BG" sz="7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bg-BG" sz="7200" dirty="0">
                <a:latin typeface="Arial" pitchFamily="34" charset="0"/>
                <a:cs typeface="Arial" pitchFamily="34" charset="0"/>
              </a:rPr>
              <a:t>Бяха реализирани мероприятия за подобряване на условията за равен достъп до училищно образование,бе засилена  мотивацията на учениците за участие в образователния процес, компенсирани пропуски  при усвояване на учебния материал.</a:t>
            </a:r>
          </a:p>
          <a:p>
            <a:r>
              <a:rPr lang="bg-BG" sz="7200" dirty="0">
                <a:latin typeface="Arial" pitchFamily="34" charset="0"/>
                <a:cs typeface="Arial" pitchFamily="34" charset="0"/>
              </a:rPr>
              <a:t>   </a:t>
            </a:r>
            <a:r>
              <a:rPr lang="bg-BG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7200" dirty="0">
                <a:latin typeface="Arial" pitchFamily="34" charset="0"/>
                <a:cs typeface="Arial" pitchFamily="34" charset="0"/>
              </a:rPr>
              <a:t>По- голяма част от учениците познават характеристиките на силите и тяхното действие , обясняват и разграничават прости механизми , налягане при течности , газове и твърди тела . Затрудняват се при пресмятане на плътности  налягане .Всички ученици от групата умеят да разграничават изходни вещества , продукти , прости  и сложни вещества . Някои от тях бъркат понятията признак за протичане на химични реакции със условие за протичане на химични реакции.С интерес  работиха върху задачи свързани с описване , означаване устройство на клетка , органи , системи и жизнени процеси при растения , животни и човек .Затрудниха ги темите за движение на веществата в животинския и човешкия организъм / кръвоносната система /.Познават правилата за превенция и здравословен начин на живот .</a:t>
            </a:r>
          </a:p>
          <a:p>
            <a:endParaRPr lang="bg-BG" sz="3300" dirty="0">
              <a:latin typeface="Arial" pitchFamily="34" charset="0"/>
              <a:cs typeface="Arial" pitchFamily="34" charset="0"/>
            </a:endParaRPr>
          </a:p>
          <a:p>
            <a:endParaRPr lang="bg-BG" sz="2600" dirty="0" smtClean="0">
              <a:latin typeface="Arial" pitchFamily="34" charset="0"/>
              <a:cs typeface="Arial" pitchFamily="34" charset="0"/>
            </a:endParaRP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56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294356" y="1635298"/>
            <a:ext cx="9741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latin typeface="Arial" pitchFamily="34" charset="0"/>
                <a:cs typeface="Arial" pitchFamily="34" charset="0"/>
              </a:rPr>
              <a:t>За всяко дете</a:t>
            </a:r>
            <a:r>
              <a:rPr lang="bg-BG" b="1" dirty="0">
                <a:latin typeface="Arial" pitchFamily="34" charset="0"/>
                <a:cs typeface="Arial" pitchFamily="34" charset="0"/>
              </a:rPr>
              <a:t> </a:t>
            </a:r>
            <a:r>
              <a:rPr lang="bg-BG" dirty="0">
                <a:latin typeface="Arial" pitchFamily="34" charset="0"/>
                <a:cs typeface="Arial" pitchFamily="34" charset="0"/>
              </a:rPr>
              <a:t>в групите за обучителни затруднения по Човекът и природата ,  бяха закупени материали,създадено бе подходящо работно място. На учениците бяха представени работни листи с които работеха.</a:t>
            </a:r>
          </a:p>
          <a:p>
            <a:endParaRPr lang="bg-BG" dirty="0">
              <a:latin typeface="Arial" pitchFamily="34" charset="0"/>
              <a:cs typeface="Arial" pitchFamily="34" charset="0"/>
            </a:endParaRPr>
          </a:p>
          <a:p>
            <a:r>
              <a:rPr lang="bg-BG" dirty="0">
                <a:latin typeface="Arial" pitchFamily="34" charset="0"/>
                <a:cs typeface="Arial" pitchFamily="34" charset="0"/>
              </a:rPr>
              <a:t>Като цяло проекта „Подкрепа за успех” ни предостави една добра възможност за преодоляване на обучителните затруднения на  учениците. </a:t>
            </a:r>
          </a:p>
        </p:txBody>
      </p:sp>
    </p:spTree>
    <p:extLst>
      <p:ext uri="{BB962C8B-B14F-4D97-AF65-F5344CB8AC3E}">
        <p14:creationId xmlns:p14="http://schemas.microsoft.com/office/powerpoint/2010/main" val="28969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-J\Desktop\9 МАЙ РИСУУУУУУУ\105357333_3011551815600304_24160577094831751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3" y="763012"/>
            <a:ext cx="5089741" cy="45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UJITSU-J\Desktop\9 МАЙ РИСУУУУУУУ\105009102_3011562178932601_96558659439790943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8488"/>
            <a:ext cx="5002060" cy="42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2062</TotalTime>
  <Words>862</Words>
  <Application>Microsoft Office PowerPoint</Application>
  <PresentationFormat>По избор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Droplet</vt:lpstr>
      <vt:lpstr>Презентация на PowerPoint</vt:lpstr>
      <vt:lpstr>изпълнение на дейност 3</vt:lpstr>
      <vt:lpstr> Общи и специфични цели</vt:lpstr>
      <vt:lpstr> специфични цели</vt:lpstr>
      <vt:lpstr>Постигнати цели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gns</dc:creator>
  <cp:lastModifiedBy>Fujitsu-ah512-2</cp:lastModifiedBy>
  <cp:revision>284</cp:revision>
  <cp:lastPrinted>2020-06-30T05:48:22Z</cp:lastPrinted>
  <dcterms:created xsi:type="dcterms:W3CDTF">2018-11-04T17:14:49Z</dcterms:created>
  <dcterms:modified xsi:type="dcterms:W3CDTF">2020-07-05T14:24:35Z</dcterms:modified>
</cp:coreProperties>
</file>