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9"/>
  </p:notesMasterIdLst>
  <p:sldIdLst>
    <p:sldId id="256" r:id="rId2"/>
    <p:sldId id="293" r:id="rId3"/>
    <p:sldId id="295" r:id="rId4"/>
    <p:sldId id="297" r:id="rId5"/>
    <p:sldId id="296" r:id="rId6"/>
    <p:sldId id="285" r:id="rId7"/>
    <p:sldId id="270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>
        <p:scale>
          <a:sx n="76" d="100"/>
          <a:sy n="76" d="100"/>
        </p:scale>
        <p:origin x="-49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90382-4B79-4BC7-9BF3-4066F7CF90E0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BBD67-A0F4-460E-86A7-F6CEC13E4B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57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D530-91FA-44A1-B7B9-9D4277D2C29E}" type="datetime1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837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DBFB-ED0E-4998-AF19-79F9A9756339}" type="datetime1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47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6533-DF60-4360-8E35-55ECC64FDE6F}" type="datetime1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486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A4D7-2044-426F-918C-FF977E347F1C}" type="datetime1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88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B7C-5D3E-471E-AA53-58ED196616C4}" type="datetime1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145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26A-C716-4559-9A4B-14594A32E5CF}" type="datetime1">
              <a:rPr lang="bg-BG" smtClean="0"/>
              <a:t>5.7.2020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255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626C-3290-46F9-871F-84A55924BD87}" type="datetime1">
              <a:rPr lang="bg-BG" smtClean="0"/>
              <a:t>5.7.2020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6847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C27-0C12-4223-BF3E-663C234DF412}" type="datetime1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5914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80AF-3179-4F6B-8CED-C92D22AD52B2}" type="datetime1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109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B306-DA8B-4242-A4C7-9529BF37C74A}" type="datetime1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974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4CA-4E39-409F-AD15-B59925153C43}" type="datetime1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060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2C12-A537-44DA-9EF2-03E0A61F24A3}" type="datetime1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782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4CC5-83C8-477A-B4C0-87C7B473F811}" type="datetime1">
              <a:rPr lang="bg-BG" smtClean="0"/>
              <a:t>5.7.2020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521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C4EE-86E9-4491-BBF4-67E1F770F7D7}" type="datetime1">
              <a:rPr lang="bg-BG" smtClean="0"/>
              <a:t>5.7.2020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740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C711-36AC-4BC3-ADBB-60D98D4CED99}" type="datetime1">
              <a:rPr lang="bg-BG" smtClean="0"/>
              <a:t>5.7.2020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650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191D-F959-4E65-8CD3-83ED9C12D2D7}" type="datetime1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871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6438-9D89-4869-A5A5-9F1108F4AE5C}" type="datetime1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192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3B583F-21B3-4D07-88F8-1FB7549F30F7}" type="datetime1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757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015" y="1363286"/>
            <a:ext cx="11272058" cy="4580313"/>
          </a:xfrm>
        </p:spPr>
        <p:txBody>
          <a:bodyPr>
            <a:noAutofit/>
          </a:bodyPr>
          <a:lstStyle/>
          <a:p>
            <a:r>
              <a:rPr lang="bg-BG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BG05M2OP001-2.01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-0001 „Подкрепа за успех“</a:t>
            </a: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endParaRPr lang="ru-RU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КАМБУРОВО, ОБЩИНА ОМУРТАГ, ОБЛАСТ ТЪРГОВИЩЕ</a:t>
            </a:r>
          </a:p>
          <a:p>
            <a:r>
              <a:rPr 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 ГОДИНА</a:t>
            </a:r>
            <a:endParaRPr lang="ru-RU" sz="28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411" y="848834"/>
            <a:ext cx="10495279" cy="5175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 smtClean="0"/>
              <a:t>Общи и специфични цели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926" y="1480039"/>
            <a:ext cx="11656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b="1" dirty="0">
                <a:solidFill>
                  <a:prstClr val="black"/>
                </a:solidFill>
              </a:rPr>
              <a:t>Цел:</a:t>
            </a:r>
          </a:p>
          <a:p>
            <a:pPr lvl="0" algn="just">
              <a:defRPr/>
            </a:pPr>
            <a:r>
              <a:rPr lang="ru-RU" b="1" dirty="0">
                <a:solidFill>
                  <a:prstClr val="black"/>
                </a:solidFill>
              </a:rPr>
              <a:t>Да се </a:t>
            </a:r>
            <a:r>
              <a:rPr lang="ru-RU" b="1" dirty="0" err="1">
                <a:solidFill>
                  <a:prstClr val="black"/>
                </a:solidFill>
              </a:rPr>
              <a:t>затвърдят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уменията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учениците</a:t>
            </a:r>
            <a:r>
              <a:rPr lang="ru-RU" b="1" dirty="0">
                <a:solidFill>
                  <a:prstClr val="black"/>
                </a:solidFill>
              </a:rPr>
              <a:t> за </a:t>
            </a:r>
            <a:r>
              <a:rPr lang="ru-RU" b="1" dirty="0" err="1">
                <a:solidFill>
                  <a:prstClr val="black"/>
                </a:solidFill>
              </a:rPr>
              <a:t>общуване</a:t>
            </a:r>
            <a:r>
              <a:rPr lang="ru-RU" b="1" dirty="0">
                <a:solidFill>
                  <a:prstClr val="black"/>
                </a:solidFill>
              </a:rPr>
              <a:t>, чрез: - </a:t>
            </a:r>
            <a:r>
              <a:rPr lang="ru-RU" b="1" dirty="0" err="1">
                <a:solidFill>
                  <a:prstClr val="black"/>
                </a:solidFill>
              </a:rPr>
              <a:t>обогатяване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err="1">
                <a:solidFill>
                  <a:prstClr val="black"/>
                </a:solidFill>
              </a:rPr>
              <a:t>задълбочаване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знанията</a:t>
            </a:r>
            <a:r>
              <a:rPr lang="ru-RU" b="1" dirty="0">
                <a:solidFill>
                  <a:prstClr val="black"/>
                </a:solidFill>
              </a:rPr>
              <a:t> за </a:t>
            </a:r>
            <a:r>
              <a:rPr lang="ru-RU" b="1" dirty="0" err="1">
                <a:solidFill>
                  <a:prstClr val="black"/>
                </a:solidFill>
              </a:rPr>
              <a:t>основни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езикови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единици</a:t>
            </a:r>
            <a:r>
              <a:rPr lang="ru-RU" b="1" dirty="0">
                <a:solidFill>
                  <a:prstClr val="black"/>
                </a:solidFill>
              </a:rPr>
              <a:t>; - </a:t>
            </a:r>
            <a:r>
              <a:rPr lang="ru-RU" b="1" dirty="0" err="1">
                <a:solidFill>
                  <a:prstClr val="black"/>
                </a:solidFill>
              </a:rPr>
              <a:t>правоговорни</a:t>
            </a:r>
            <a:r>
              <a:rPr lang="ru-RU" b="1" dirty="0">
                <a:solidFill>
                  <a:prstClr val="black"/>
                </a:solidFill>
              </a:rPr>
              <a:t>, </a:t>
            </a:r>
            <a:r>
              <a:rPr lang="ru-RU" b="1" dirty="0" err="1">
                <a:solidFill>
                  <a:prstClr val="black"/>
                </a:solidFill>
              </a:rPr>
              <a:t>правописни</a:t>
            </a:r>
            <a:r>
              <a:rPr lang="ru-RU" b="1" dirty="0">
                <a:solidFill>
                  <a:prstClr val="black"/>
                </a:solidFill>
              </a:rPr>
              <a:t>, </a:t>
            </a:r>
            <a:r>
              <a:rPr lang="ru-RU" b="1" dirty="0" err="1">
                <a:solidFill>
                  <a:prstClr val="black"/>
                </a:solidFill>
              </a:rPr>
              <a:t>пунктуационни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err="1">
                <a:solidFill>
                  <a:prstClr val="black"/>
                </a:solidFill>
              </a:rPr>
              <a:t>граматични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норми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книжовния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език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</a:p>
          <a:p>
            <a:pPr lvl="0" algn="just">
              <a:defRPr/>
            </a:pPr>
            <a:endParaRPr lang="ru-RU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Цел:</a:t>
            </a:r>
          </a:p>
          <a:p>
            <a:pPr lvl="0" algn="just">
              <a:defRPr/>
            </a:pPr>
            <a:r>
              <a:rPr lang="ru-RU" b="1" dirty="0">
                <a:solidFill>
                  <a:prstClr val="black"/>
                </a:solidFill>
              </a:rPr>
              <a:t>Да се </a:t>
            </a:r>
            <a:r>
              <a:rPr lang="ru-RU" b="1" dirty="0" err="1">
                <a:solidFill>
                  <a:prstClr val="black"/>
                </a:solidFill>
              </a:rPr>
              <a:t>затвърдят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уменията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учениците</a:t>
            </a:r>
            <a:r>
              <a:rPr lang="ru-RU" b="1" dirty="0">
                <a:solidFill>
                  <a:prstClr val="black"/>
                </a:solidFill>
              </a:rPr>
              <a:t> за </a:t>
            </a:r>
            <a:r>
              <a:rPr lang="ru-RU" b="1" dirty="0" err="1">
                <a:solidFill>
                  <a:prstClr val="black"/>
                </a:solidFill>
              </a:rPr>
              <a:t>общуване</a:t>
            </a:r>
            <a:r>
              <a:rPr lang="ru-RU" b="1" dirty="0">
                <a:solidFill>
                  <a:prstClr val="black"/>
                </a:solidFill>
              </a:rPr>
              <a:t>, чрез: - </a:t>
            </a:r>
            <a:r>
              <a:rPr lang="ru-RU" b="1" dirty="0" err="1">
                <a:solidFill>
                  <a:prstClr val="black"/>
                </a:solidFill>
              </a:rPr>
              <a:t>обогатяване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err="1">
                <a:solidFill>
                  <a:prstClr val="black"/>
                </a:solidFill>
              </a:rPr>
              <a:t>задълбочаване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знанията</a:t>
            </a:r>
            <a:r>
              <a:rPr lang="ru-RU" b="1" dirty="0">
                <a:solidFill>
                  <a:prstClr val="black"/>
                </a:solidFill>
              </a:rPr>
              <a:t> за </a:t>
            </a:r>
            <a:r>
              <a:rPr lang="ru-RU" b="1" dirty="0" err="1">
                <a:solidFill>
                  <a:prstClr val="black"/>
                </a:solidFill>
              </a:rPr>
              <a:t>основни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езикови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единици</a:t>
            </a:r>
            <a:r>
              <a:rPr lang="ru-RU" b="1" dirty="0">
                <a:solidFill>
                  <a:prstClr val="black"/>
                </a:solidFill>
              </a:rPr>
              <a:t>; - </a:t>
            </a:r>
            <a:r>
              <a:rPr lang="ru-RU" b="1" dirty="0" err="1">
                <a:solidFill>
                  <a:prstClr val="black"/>
                </a:solidFill>
              </a:rPr>
              <a:t>правоговорни</a:t>
            </a:r>
            <a:r>
              <a:rPr lang="ru-RU" b="1" dirty="0">
                <a:solidFill>
                  <a:prstClr val="black"/>
                </a:solidFill>
              </a:rPr>
              <a:t>, </a:t>
            </a:r>
            <a:r>
              <a:rPr lang="ru-RU" b="1" dirty="0" err="1">
                <a:solidFill>
                  <a:prstClr val="black"/>
                </a:solidFill>
              </a:rPr>
              <a:t>правописни</a:t>
            </a:r>
            <a:r>
              <a:rPr lang="ru-RU" b="1" dirty="0">
                <a:solidFill>
                  <a:prstClr val="black"/>
                </a:solidFill>
              </a:rPr>
              <a:t>, </a:t>
            </a:r>
            <a:r>
              <a:rPr lang="ru-RU" b="1" dirty="0" err="1">
                <a:solidFill>
                  <a:prstClr val="black"/>
                </a:solidFill>
              </a:rPr>
              <a:t>пунктуационни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err="1">
                <a:solidFill>
                  <a:prstClr val="black"/>
                </a:solidFill>
              </a:rPr>
              <a:t>граматични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норми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книжовния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език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endParaRPr lang="ru-RU" b="1" dirty="0" smtClean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ru-RU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ru-RU" b="1" dirty="0" smtClean="0">
                <a:solidFill>
                  <a:prstClr val="black"/>
                </a:solidFill>
              </a:rPr>
              <a:t>Цел</a:t>
            </a:r>
            <a:r>
              <a:rPr lang="ru-RU" b="1" dirty="0">
                <a:solidFill>
                  <a:prstClr val="black"/>
                </a:solidFill>
              </a:rPr>
              <a:t>:</a:t>
            </a:r>
          </a:p>
          <a:p>
            <a:pPr lvl="0" algn="just">
              <a:defRPr/>
            </a:pPr>
            <a:r>
              <a:rPr lang="ru-RU" b="1" dirty="0" err="1">
                <a:solidFill>
                  <a:prstClr val="black"/>
                </a:solidFill>
              </a:rPr>
              <a:t>Актуализиране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err="1">
                <a:solidFill>
                  <a:prstClr val="black"/>
                </a:solidFill>
              </a:rPr>
              <a:t>усвояване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знанията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err="1">
                <a:solidFill>
                  <a:prstClr val="black"/>
                </a:solidFill>
              </a:rPr>
              <a:t>уменията</a:t>
            </a:r>
            <a:r>
              <a:rPr lang="ru-RU" b="1" dirty="0">
                <a:solidFill>
                  <a:prstClr val="black"/>
                </a:solidFill>
              </a:rPr>
              <a:t> за </a:t>
            </a:r>
            <a:r>
              <a:rPr lang="ru-RU" b="1" dirty="0" err="1">
                <a:solidFill>
                  <a:prstClr val="black"/>
                </a:solidFill>
              </a:rPr>
              <a:t>действията</a:t>
            </a:r>
            <a:r>
              <a:rPr lang="ru-RU" b="1" dirty="0">
                <a:solidFill>
                  <a:prstClr val="black"/>
                </a:solidFill>
              </a:rPr>
              <a:t> с </a:t>
            </a:r>
            <a:r>
              <a:rPr lang="ru-RU" b="1" dirty="0" err="1">
                <a:solidFill>
                  <a:prstClr val="black"/>
                </a:solidFill>
              </a:rPr>
              <a:t>числата</a:t>
            </a:r>
            <a:r>
              <a:rPr lang="ru-RU" b="1" dirty="0">
                <a:solidFill>
                  <a:prstClr val="black"/>
                </a:solidFill>
              </a:rPr>
              <a:t> до 100.Систематизиране на представите за </a:t>
            </a:r>
            <a:r>
              <a:rPr lang="ru-RU" b="1" dirty="0" err="1">
                <a:solidFill>
                  <a:prstClr val="black"/>
                </a:solidFill>
              </a:rPr>
              <a:t>геометричните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фигури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r>
              <a:rPr lang="ru-RU" b="1" dirty="0" err="1">
                <a:solidFill>
                  <a:prstClr val="black"/>
                </a:solidFill>
              </a:rPr>
              <a:t>Актуализиране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err="1">
                <a:solidFill>
                  <a:prstClr val="black"/>
                </a:solidFill>
              </a:rPr>
              <a:t>затвърждаване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знанията</a:t>
            </a:r>
            <a:r>
              <a:rPr lang="ru-RU" b="1" dirty="0">
                <a:solidFill>
                  <a:prstClr val="black"/>
                </a:solidFill>
              </a:rPr>
              <a:t> за </a:t>
            </a:r>
            <a:r>
              <a:rPr lang="ru-RU" b="1" dirty="0" err="1">
                <a:solidFill>
                  <a:prstClr val="black"/>
                </a:solidFill>
              </a:rPr>
              <a:t>мерните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единици</a:t>
            </a: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9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411" y="848834"/>
            <a:ext cx="10495279" cy="5175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 smtClean="0"/>
              <a:t>специфични цели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035" y="1480039"/>
            <a:ext cx="11656029" cy="826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Намаляване на броя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преждевременно напусналите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образователната система.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Подобряване на постиженията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учениците в риск от </a:t>
            </a:r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преждевременно </a:t>
            </a:r>
            <a:r>
              <a:rPr lang="bg-B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напускане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при овладяване на ключови компетентности.  </a:t>
            </a:r>
            <a:endParaRPr lang="bg-B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Повишаване на професионалната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компетентност на педагогическите специалисти за оценяване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риска от отпадане на учениците от </a:t>
            </a:r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образователната </a:t>
            </a:r>
            <a:r>
              <a:rPr lang="bg-B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система.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bg-BG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Използване на системата за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кариерното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ориентиране и консултиране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 подкрепа на ученици, които са в риск от преждевременно напускане на образователната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система.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Оптимизиране на взаимодействието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училището с родителите на учениците от уязвимите групи и с местната общност за устойчивото задържане на учениците в училище. </a:t>
            </a:r>
            <a:endParaRPr lang="bg-BG" sz="1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на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мотивираща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 позитивна среда за популяризиране на постиженията, компетентностите и творческите резултати на учениците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bg-B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междуучилищни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дейности и инициативи.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0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411" y="848834"/>
            <a:ext cx="10495279" cy="5175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 smtClean="0"/>
              <a:t>изпълнение на дейност 3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2139" y="1580777"/>
            <a:ext cx="10622232" cy="7409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Допълнително</a:t>
            </a:r>
            <a:r>
              <a:rPr lang="en-GB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учениците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</a:t>
            </a:r>
            <a:r>
              <a:rPr lang="en-GB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bg-BG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</a:t>
            </a: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български</a:t>
            </a: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език</a:t>
            </a: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GB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GB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  <a:r>
              <a:rPr lang="en-GB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дни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извън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часовете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училищния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уч.план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bg-B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6</a:t>
            </a:r>
            <a:r>
              <a:rPr lang="en-GB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ученици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</a:t>
            </a:r>
            <a:r>
              <a:rPr lang="bg-B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60ч.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bg-BG" sz="1600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GB" sz="16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По</a:t>
            </a:r>
            <a:r>
              <a:rPr lang="en-GB" sz="1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бълг</a:t>
            </a:r>
            <a:r>
              <a:rPr lang="en-GB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sz="1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език</a:t>
            </a:r>
            <a:r>
              <a:rPr lang="en-GB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1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извън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часовете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училищния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ученици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лятната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ваканция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ч.;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5" y="150312"/>
            <a:ext cx="5699343" cy="236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5" y="2367420"/>
            <a:ext cx="5887233" cy="449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79" y="2367420"/>
            <a:ext cx="4822518" cy="449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87" y="0"/>
            <a:ext cx="5010407" cy="260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46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863125"/>
            <a:ext cx="10364451" cy="6494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pic>
        <p:nvPicPr>
          <p:cNvPr id="2050" name="Picture 2" descr="C:\Users\FUJITSU-K\Downloads\105001405_644565112938172_1383560329515834337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08" y="3429000"/>
            <a:ext cx="4697259" cy="36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57" y="0"/>
            <a:ext cx="5230915" cy="367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72" y="0"/>
            <a:ext cx="4601227" cy="367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02085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58" y="3429000"/>
            <a:ext cx="36826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924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828" y="2378950"/>
            <a:ext cx="10364451" cy="1596177"/>
          </a:xfrm>
        </p:spPr>
        <p:txBody>
          <a:bodyPr>
            <a:noAutofit/>
          </a:bodyPr>
          <a:lstStyle/>
          <a:p>
            <a:r>
              <a:rPr lang="bg-B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1768</TotalTime>
  <Words>322</Words>
  <Application>Microsoft Office PowerPoint</Application>
  <PresentationFormat>По избор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Droplet</vt:lpstr>
      <vt:lpstr>Презентация на PowerPoint</vt:lpstr>
      <vt:lpstr> Общи и специфични цели</vt:lpstr>
      <vt:lpstr> специфични цели</vt:lpstr>
      <vt:lpstr> изпълнение на дейност 3</vt:lpstr>
      <vt:lpstr>Презентация на PowerPoint</vt:lpstr>
      <vt:lpstr> 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gns</dc:creator>
  <cp:lastModifiedBy>Fujitsu-ah512-2</cp:lastModifiedBy>
  <cp:revision>274</cp:revision>
  <dcterms:created xsi:type="dcterms:W3CDTF">2018-11-04T17:14:49Z</dcterms:created>
  <dcterms:modified xsi:type="dcterms:W3CDTF">2020-07-05T14:27:26Z</dcterms:modified>
</cp:coreProperties>
</file>